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6858000" cy="9907588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76">
          <p15:clr>
            <a:srgbClr val="A4A3A4"/>
          </p15:clr>
        </p15:guide>
        <p15:guide id="2" pos="20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CCFFFF"/>
    <a:srgbClr val="FFCCFF"/>
    <a:srgbClr val="66FFFF"/>
    <a:srgbClr val="0080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09" autoAdjust="0"/>
    <p:restoredTop sz="95514" autoAdjust="0"/>
  </p:normalViewPr>
  <p:slideViewPr>
    <p:cSldViewPr>
      <p:cViewPr varScale="1">
        <p:scale>
          <a:sx n="77" d="100"/>
          <a:sy n="77" d="100"/>
        </p:scale>
        <p:origin x="3084" y="90"/>
      </p:cViewPr>
      <p:guideLst>
        <p:guide orient="horz" pos="3120"/>
        <p:guide pos="21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76"/>
        <p:guide pos="20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90113" y="-11372850"/>
            <a:ext cx="8391525" cy="1212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6388" cy="443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8163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4988"/>
            <a:ext cx="4800600" cy="2530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5288"/>
            <a:ext cx="1541463" cy="84597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5288"/>
            <a:ext cx="4476750" cy="84597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8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7750"/>
            <a:ext cx="3008313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3613" y="231775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8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8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6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7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5788"/>
            <a:ext cx="4114800" cy="817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3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5288"/>
            <a:ext cx="6170613" cy="165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7750"/>
            <a:ext cx="6170613" cy="65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4117" t="26634"/>
          <a:stretch>
            <a:fillRect/>
          </a:stretch>
        </p:blipFill>
        <p:spPr bwMode="auto">
          <a:xfrm>
            <a:off x="260350" y="209550"/>
            <a:ext cx="4320778" cy="215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63" y="273050"/>
            <a:ext cx="2133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60350" y="7905750"/>
            <a:ext cx="6335713" cy="17319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/>
          </a:p>
        </p:txBody>
      </p:sp>
      <p:grpSp>
        <p:nvGrpSpPr>
          <p:cNvPr id="11342" name="Group 78"/>
          <p:cNvGrpSpPr>
            <a:grpSpLocks/>
          </p:cNvGrpSpPr>
          <p:nvPr/>
        </p:nvGrpSpPr>
        <p:grpSpPr bwMode="auto">
          <a:xfrm>
            <a:off x="4437112" y="921346"/>
            <a:ext cx="1831975" cy="1366838"/>
            <a:chOff x="388" y="733"/>
            <a:chExt cx="1154" cy="861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42347">
              <a:off x="388" y="733"/>
              <a:ext cx="1154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607" y="977"/>
              <a:ext cx="7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400" b="1" dirty="0">
                  <a:solidFill>
                    <a:srgbClr val="0099FF"/>
                  </a:solidFill>
                  <a:latin typeface="ＭＳ Ｐゴシック" pitchFamily="50" charset="-128"/>
                </a:rPr>
                <a:t>無線型</a:t>
              </a:r>
              <a:endParaRPr lang="en-US" altLang="ja-JP" sz="2400" b="1" dirty="0">
                <a:latin typeface="ＭＳ Ｐゴシック" pitchFamily="50" charset="-128"/>
              </a:endParaRPr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60350" y="201613"/>
            <a:ext cx="6337300" cy="944086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645024" y="4377730"/>
            <a:ext cx="281166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【</a:t>
            </a:r>
            <a:r>
              <a:rPr lang="ja-JP" altLang="en-US" sz="1400" dirty="0">
                <a:solidFill>
                  <a:srgbClr val="FF0000"/>
                </a:solidFill>
              </a:rPr>
              <a:t>抜群の作業性</a:t>
            </a:r>
            <a:r>
              <a:rPr lang="en-US" altLang="ja-JP" sz="1400" dirty="0">
                <a:solidFill>
                  <a:srgbClr val="FF0000"/>
                </a:solidFill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取り回しが良く、バッテリが長持ち！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時間当りの点検本数が多い！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人件費の大幅カットが可能！</a:t>
            </a: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【</a:t>
            </a:r>
            <a:r>
              <a:rPr lang="ja-JP" altLang="en-US" sz="1400" dirty="0">
                <a:solidFill>
                  <a:srgbClr val="FF0000"/>
                </a:solidFill>
              </a:rPr>
              <a:t>破断を見逃さない信頼性</a:t>
            </a:r>
            <a:r>
              <a:rPr lang="en-US" altLang="ja-JP" sz="1400" dirty="0">
                <a:solidFill>
                  <a:srgbClr val="FF0000"/>
                </a:solidFill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どんな速度で操作しても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高精度な自動判定機能により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破断を正確に診断！</a:t>
            </a:r>
          </a:p>
          <a:p>
            <a:endParaRPr lang="ja-JP" altLang="en-US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【</a:t>
            </a:r>
            <a:r>
              <a:rPr lang="ja-JP" altLang="en-US" sz="1400" dirty="0">
                <a:solidFill>
                  <a:srgbClr val="FF0000"/>
                </a:solidFill>
              </a:rPr>
              <a:t>充実のアフターサービス</a:t>
            </a:r>
            <a:r>
              <a:rPr lang="en-US" altLang="ja-JP" sz="1400" dirty="0">
                <a:solidFill>
                  <a:srgbClr val="FF0000"/>
                </a:solidFill>
              </a:rPr>
              <a:t>】</a:t>
            </a:r>
          </a:p>
          <a:p>
            <a:r>
              <a:rPr lang="ja-JP" altLang="en-US" sz="1400" dirty="0">
                <a:solidFill>
                  <a:schemeClr val="tx1"/>
                </a:solidFill>
              </a:rPr>
              <a:t>　現地での取説、波形相談など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976688" y="8993188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〒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761-0192</a:t>
            </a:r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香川県高松市屋島西町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2109-8</a:t>
            </a:r>
          </a:p>
          <a:p>
            <a:pPr algn="r"/>
            <a:r>
              <a:rPr lang="ja-JP" altLang="en-US" sz="1000">
                <a:solidFill>
                  <a:schemeClr val="tx1"/>
                </a:solidFill>
                <a:latin typeface="ＭＳ Ｐゴシック" pitchFamily="50" charset="-128"/>
              </a:rPr>
              <a:t>総務部</a:t>
            </a:r>
            <a:r>
              <a:rPr lang="ja-JP" altLang="en-US" sz="1000" dirty="0" smtClean="0">
                <a:solidFill>
                  <a:schemeClr val="tx1"/>
                </a:solidFill>
                <a:latin typeface="ＭＳ Ｐゴシック" pitchFamily="50" charset="-128"/>
              </a:rPr>
              <a:t>　業務課</a:t>
            </a:r>
            <a:endParaRPr lang="ja-JP" altLang="en-US" sz="1000" dirty="0">
              <a:solidFill>
                <a:schemeClr val="tx1"/>
              </a:solidFill>
              <a:latin typeface="ＭＳ Ｐゴシック" pitchFamily="50" charset="-128"/>
            </a:endParaRPr>
          </a:p>
          <a:p>
            <a:pPr algn="r"/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TEL</a:t>
            </a:r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：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087-844-9208</a:t>
            </a:r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FAX</a:t>
            </a:r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：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087-844-9228</a:t>
            </a:r>
          </a:p>
          <a:p>
            <a:pPr algn="r"/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E-mail</a:t>
            </a:r>
            <a:r>
              <a:rPr lang="ja-JP" altLang="en-US" sz="1000" dirty="0">
                <a:solidFill>
                  <a:schemeClr val="tx1"/>
                </a:solidFill>
                <a:latin typeface="ＭＳ Ｐゴシック" pitchFamily="50" charset="-128"/>
              </a:rPr>
              <a:t>：</a:t>
            </a:r>
            <a:r>
              <a:rPr lang="en-US" altLang="ja-JP" sz="1000" dirty="0">
                <a:solidFill>
                  <a:schemeClr val="tx1"/>
                </a:solidFill>
                <a:latin typeface="ＭＳ Ｐゴシック" pitchFamily="50" charset="-128"/>
              </a:rPr>
              <a:t>eigyo@ssken.co.jp</a:t>
            </a:r>
          </a:p>
        </p:txBody>
      </p: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4704" y="2721546"/>
            <a:ext cx="2808312" cy="4585258"/>
            <a:chOff x="300" y="2112"/>
            <a:chExt cx="2203" cy="3821"/>
          </a:xfrm>
        </p:grpSpPr>
        <p:grpSp>
          <p:nvGrpSpPr>
            <p:cNvPr id="11307" name="Group 43"/>
            <p:cNvGrpSpPr>
              <a:grpSpLocks/>
            </p:cNvGrpSpPr>
            <p:nvPr/>
          </p:nvGrpSpPr>
          <p:grpSpPr bwMode="auto">
            <a:xfrm>
              <a:off x="663" y="2198"/>
              <a:ext cx="1205" cy="1126"/>
              <a:chOff x="618" y="2231"/>
              <a:chExt cx="1205" cy="1126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8" y="2231"/>
                <a:ext cx="1205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1306" name="Group 42"/>
              <p:cNvGrpSpPr>
                <a:grpSpLocks noChangeAspect="1"/>
              </p:cNvGrpSpPr>
              <p:nvPr/>
            </p:nvGrpSpPr>
            <p:grpSpPr bwMode="auto">
              <a:xfrm>
                <a:off x="991" y="2397"/>
                <a:ext cx="102" cy="102"/>
                <a:chOff x="728" y="955"/>
                <a:chExt cx="408" cy="411"/>
              </a:xfrm>
            </p:grpSpPr>
            <p:sp>
              <p:nvSpPr>
                <p:cNvPr id="1130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728" y="955"/>
                  <a:ext cx="408" cy="41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pic>
              <p:nvPicPr>
                <p:cNvPr id="11304" name="Picture 40" descr="総研ロゴ極小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7" y="1006"/>
                  <a:ext cx="312" cy="311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293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138473">
              <a:off x="572" y="2604"/>
              <a:ext cx="213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1414" y="2112"/>
              <a:ext cx="1089" cy="443"/>
            </a:xfrm>
            <a:prstGeom prst="wedgeRoundRectCallout">
              <a:avLst>
                <a:gd name="adj1" fmla="val -49356"/>
                <a:gd name="adj2" fmla="val 90569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1">
              <a:spAutoFit/>
            </a:bodyPr>
            <a:lstStyle/>
            <a:p>
              <a:r>
                <a:rPr lang="ja-JP" altLang="en-US" sz="9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無線型（</a:t>
              </a:r>
              <a:r>
                <a:rPr lang="en-US" altLang="ja-JP" sz="9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BT</a:t>
              </a:r>
              <a:r>
                <a:rPr lang="ja-JP" altLang="en-US" sz="9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）になって</a:t>
              </a: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使い易くなった新製品</a:t>
              </a:r>
            </a:p>
            <a:p>
              <a:r>
                <a:rPr lang="ja-JP" altLang="en-US" sz="900" b="1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ぜひ お試し下さい</a:t>
              </a:r>
              <a:endParaRPr lang="ja-JP" altLang="en-US" sz="9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300" y="3496"/>
              <a:ext cx="1969" cy="2437"/>
              <a:chOff x="255" y="3529"/>
              <a:chExt cx="1969" cy="2437"/>
            </a:xfrm>
          </p:grpSpPr>
          <p:pic>
            <p:nvPicPr>
              <p:cNvPr id="11285" name="Picture 2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" y="3529"/>
                <a:ext cx="1969" cy="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94" name="Rectangle 30"/>
              <p:cNvSpPr>
                <a:spLocks noChangeArrowheads="1"/>
              </p:cNvSpPr>
              <p:nvPr/>
            </p:nvSpPr>
            <p:spPr bwMode="auto">
              <a:xfrm rot="-1198987">
                <a:off x="1420" y="4569"/>
                <a:ext cx="91" cy="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289" name="Group 25"/>
            <p:cNvGrpSpPr>
              <a:grpSpLocks/>
            </p:cNvGrpSpPr>
            <p:nvPr/>
          </p:nvGrpSpPr>
          <p:grpSpPr bwMode="auto">
            <a:xfrm>
              <a:off x="507" y="2840"/>
              <a:ext cx="367" cy="715"/>
              <a:chOff x="-168" y="2152"/>
              <a:chExt cx="452" cy="846"/>
            </a:xfrm>
          </p:grpSpPr>
          <p:pic>
            <p:nvPicPr>
              <p:cNvPr id="11290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38448">
                <a:off x="-153" y="2152"/>
                <a:ext cx="437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91" name="Picture 2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168" y="2573"/>
                <a:ext cx="172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1298" name="Group 34"/>
          <p:cNvGrpSpPr>
            <a:grpSpLocks noChangeAspect="1"/>
          </p:cNvGrpSpPr>
          <p:nvPr/>
        </p:nvGrpSpPr>
        <p:grpSpPr bwMode="auto">
          <a:xfrm rot="-530122">
            <a:off x="3351882" y="3318432"/>
            <a:ext cx="3170238" cy="1116013"/>
            <a:chOff x="1907" y="2724"/>
            <a:chExt cx="2216" cy="780"/>
          </a:xfrm>
        </p:grpSpPr>
        <p:pic>
          <p:nvPicPr>
            <p:cNvPr id="11288" name="Picture 24"/>
            <p:cNvPicPr>
              <a:picLocks noChangeAspect="1" noChangeArrowheads="1"/>
            </p:cNvPicPr>
            <p:nvPr/>
          </p:nvPicPr>
          <p:blipFill>
            <a:blip r:embed="rId11" cstate="print">
              <a:lum bright="12000" contrast="18000"/>
            </a:blip>
            <a:srcRect/>
            <a:stretch>
              <a:fillRect/>
            </a:stretch>
          </p:blipFill>
          <p:spPr bwMode="auto">
            <a:xfrm rot="1818556">
              <a:off x="1907" y="2724"/>
              <a:ext cx="2216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92" name="Picture 2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1121555">
              <a:off x="3839" y="2967"/>
              <a:ext cx="213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335" name="Group 71"/>
          <p:cNvGrpSpPr>
            <a:grpSpLocks/>
          </p:cNvGrpSpPr>
          <p:nvPr/>
        </p:nvGrpSpPr>
        <p:grpSpPr bwMode="auto">
          <a:xfrm>
            <a:off x="1052736" y="8986242"/>
            <a:ext cx="2471737" cy="430212"/>
            <a:chOff x="2433" y="5377"/>
            <a:chExt cx="1557" cy="271"/>
          </a:xfrm>
        </p:grpSpPr>
        <p:pic>
          <p:nvPicPr>
            <p:cNvPr id="11319" name="Picture 55" descr="総研ロゴ(文字のみ)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8" y="5474"/>
              <a:ext cx="1292" cy="174"/>
            </a:xfrm>
            <a:prstGeom prst="rect">
              <a:avLst/>
            </a:prstGeom>
            <a:noFill/>
          </p:spPr>
        </p:pic>
        <p:grpSp>
          <p:nvGrpSpPr>
            <p:cNvPr id="11330" name="Group 66"/>
            <p:cNvGrpSpPr>
              <a:grpSpLocks/>
            </p:cNvGrpSpPr>
            <p:nvPr/>
          </p:nvGrpSpPr>
          <p:grpSpPr bwMode="auto">
            <a:xfrm>
              <a:off x="2699" y="5377"/>
              <a:ext cx="667" cy="91"/>
              <a:chOff x="2699" y="5217"/>
              <a:chExt cx="667" cy="91"/>
            </a:xfrm>
          </p:grpSpPr>
          <p:pic>
            <p:nvPicPr>
              <p:cNvPr id="11328" name="Picture 64" descr="yonden_logo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99" y="5233"/>
                <a:ext cx="97" cy="75"/>
              </a:xfrm>
              <a:prstGeom prst="rect">
                <a:avLst/>
              </a:prstGeom>
              <a:noFill/>
            </p:spPr>
          </p:pic>
          <p:sp>
            <p:nvSpPr>
              <p:cNvPr id="11329" name="Text Box 65"/>
              <p:cNvSpPr txBox="1">
                <a:spLocks noChangeArrowheads="1"/>
              </p:cNvSpPr>
              <p:nvPr/>
            </p:nvSpPr>
            <p:spPr bwMode="auto">
              <a:xfrm>
                <a:off x="2805" y="5217"/>
                <a:ext cx="56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en-US" sz="900">
                    <a:solidFill>
                      <a:schemeClr val="tx1"/>
                    </a:solidFill>
                  </a:rPr>
                  <a:t>四国電力グループ</a:t>
                </a:r>
              </a:p>
            </p:txBody>
          </p:sp>
        </p:grpSp>
        <p:pic>
          <p:nvPicPr>
            <p:cNvPr id="11332" name="Picture 68" descr="総研ロゴ大_型抜き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33" y="5418"/>
              <a:ext cx="231" cy="221"/>
            </a:xfrm>
            <a:prstGeom prst="rect">
              <a:avLst/>
            </a:prstGeom>
            <a:noFill/>
          </p:spPr>
        </p:pic>
      </p:grpSp>
      <p:grpSp>
        <p:nvGrpSpPr>
          <p:cNvPr id="42" name="グループ化 41"/>
          <p:cNvGrpSpPr/>
          <p:nvPr/>
        </p:nvGrpSpPr>
        <p:grpSpPr>
          <a:xfrm>
            <a:off x="620688" y="1569418"/>
            <a:ext cx="5711825" cy="1143001"/>
            <a:chOff x="620713" y="2010049"/>
            <a:chExt cx="5711825" cy="1143001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92151" y="2010049"/>
              <a:ext cx="33782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>
                  <a:solidFill>
                    <a:srgbClr val="0000FF"/>
                  </a:solidFill>
                  <a:latin typeface="HGSｺﾞｼｯｸE" pitchFamily="50" charset="-128"/>
                  <a:ea typeface="HGSｺﾞｼｯｸE" pitchFamily="50" charset="-128"/>
                </a:rPr>
                <a:t>コンクリート柱用鉄筋破断非破壊診断装置</a:t>
              </a:r>
            </a:p>
          </p:txBody>
        </p:sp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20713" y="2391049"/>
              <a:ext cx="39592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83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37063" y="2106887"/>
              <a:ext cx="1704975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6180138" y="2186262"/>
              <a:ext cx="152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>
                  <a:solidFill>
                    <a:schemeClr val="tx1"/>
                  </a:solidFill>
                  <a:latin typeface="ＭＳ Ｐゴシック"/>
                </a:rPr>
                <a:t>®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7272" y="2289498"/>
            <a:ext cx="1778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正方形/長方形 39"/>
          <p:cNvSpPr/>
          <p:nvPr/>
        </p:nvSpPr>
        <p:spPr>
          <a:xfrm>
            <a:off x="260648" y="7186042"/>
            <a:ext cx="6336704" cy="198609"/>
          </a:xfrm>
          <a:prstGeom prst="rect">
            <a:avLst/>
          </a:prstGeom>
          <a:gradFill flip="none" rotWithShape="1">
            <a:gsLst>
              <a:gs pos="39000">
                <a:srgbClr val="2EBC3C"/>
              </a:gs>
              <a:gs pos="75000">
                <a:schemeClr val="bg1"/>
              </a:gs>
              <a:gs pos="100000">
                <a:srgbClr val="CCFFCC">
                  <a:alpha val="43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276872" y="6970018"/>
            <a:ext cx="2033022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1600" dist="50800" dir="24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48880" y="704202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ln w="19050">
                  <a:solidFill>
                    <a:srgbClr val="0000FF"/>
                  </a:solidFill>
                </a:ln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レンタル料金</a:t>
            </a:r>
            <a:endParaRPr kumimoji="1" lang="ja-JP" altLang="en-US" sz="1600" b="1" dirty="0">
              <a:ln w="19050">
                <a:solidFill>
                  <a:srgbClr val="0000FF"/>
                </a:solidFill>
              </a:ln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45" name="表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95622"/>
              </p:ext>
            </p:extLst>
          </p:nvPr>
        </p:nvGraphicFramePr>
        <p:xfrm>
          <a:off x="404664" y="7676611"/>
          <a:ext cx="5976664" cy="74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0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レンタル期間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１ヶ月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２ヶ月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３ヶ月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４ヶ月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５ヶ月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６ヶ月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レンタル料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（税　別）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96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106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115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118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万円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404664" y="740206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tx1"/>
                </a:solidFill>
              </a:rPr>
              <a:t>レンタル期間と料金　</a:t>
            </a:r>
            <a:r>
              <a:rPr kumimoji="1" lang="ja-JP" altLang="en-US" sz="1000" dirty="0" smtClean="0">
                <a:solidFill>
                  <a:schemeClr val="tx1"/>
                </a:solidFill>
              </a:rPr>
              <a:t>例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52756" y="8438143"/>
            <a:ext cx="61725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50" dirty="0" smtClean="0">
                <a:solidFill>
                  <a:schemeClr val="tx1"/>
                </a:solidFill>
              </a:rPr>
              <a:t>※ </a:t>
            </a:r>
            <a:r>
              <a:rPr kumimoji="1" lang="ja-JP" altLang="en-US" sz="850" dirty="0" smtClean="0">
                <a:solidFill>
                  <a:schemeClr val="tx1"/>
                </a:solidFill>
              </a:rPr>
              <a:t>上記料金は装置代のみです。別途料金で現地での立会・技術指導・取扱い説明等を承ります。</a:t>
            </a:r>
            <a:endParaRPr kumimoji="1" lang="en-US" altLang="ja-JP" sz="850" dirty="0" smtClean="0">
              <a:solidFill>
                <a:schemeClr val="tx1"/>
              </a:solidFill>
            </a:endParaRPr>
          </a:p>
          <a:p>
            <a:r>
              <a:rPr lang="ja-JP" altLang="en-US" sz="850" dirty="0" smtClean="0">
                <a:solidFill>
                  <a:schemeClr val="tx1"/>
                </a:solidFill>
              </a:rPr>
              <a:t>　　お見積、詳しい</a:t>
            </a:r>
            <a:r>
              <a:rPr lang="ja-JP" altLang="en-US" sz="850" dirty="0">
                <a:solidFill>
                  <a:schemeClr val="tx1"/>
                </a:solidFill>
              </a:rPr>
              <a:t>内容</a:t>
            </a:r>
            <a:r>
              <a:rPr lang="ja-JP" altLang="en-US" sz="850" dirty="0" smtClean="0">
                <a:solidFill>
                  <a:schemeClr val="tx1"/>
                </a:solidFill>
              </a:rPr>
              <a:t>は下記までお問合せください。</a:t>
            </a:r>
            <a:endParaRPr kumimoji="1" lang="ja-JP" altLang="en-US" sz="8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1" name="AutoShape 231"/>
          <p:cNvSpPr>
            <a:spLocks noChangeArrowheads="1"/>
          </p:cNvSpPr>
          <p:nvPr/>
        </p:nvSpPr>
        <p:spPr bwMode="auto">
          <a:xfrm>
            <a:off x="682625" y="661988"/>
            <a:ext cx="5594350" cy="10239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0000" rIns="180000" anchor="ctr">
            <a:spAutoFit/>
          </a:bodyPr>
          <a:lstStyle/>
          <a:p>
            <a:r>
              <a:rPr lang="ja-JP" altLang="en-GB" sz="2800">
                <a:solidFill>
                  <a:srgbClr val="000000"/>
                </a:solidFill>
                <a:ea typeface="HG丸ｺﾞｼｯｸM-PRO" pitchFamily="50" charset="-128"/>
              </a:rPr>
              <a:t>作業性が悪いと･･･</a:t>
            </a:r>
          </a:p>
          <a:p>
            <a:r>
              <a:rPr lang="ja-JP" altLang="en-GB" sz="2800">
                <a:solidFill>
                  <a:srgbClr val="000000"/>
                </a:solidFill>
                <a:ea typeface="HG丸ｺﾞｼｯｸM-PRO" pitchFamily="50" charset="-128"/>
              </a:rPr>
              <a:t>こんなにも労務費が膨らみます。</a:t>
            </a:r>
            <a:endParaRPr lang="ja-JP" altLang="en-US" sz="2800">
              <a:ea typeface="HG丸ｺﾞｼｯｸM-PRO" pitchFamily="50" charset="-128"/>
            </a:endParaRPr>
          </a:p>
        </p:txBody>
      </p:sp>
      <p:graphicFrame>
        <p:nvGraphicFramePr>
          <p:cNvPr id="15611" name="Group 251"/>
          <p:cNvGraphicFramePr>
            <a:graphicFrameLocks noGrp="1"/>
          </p:cNvGraphicFramePr>
          <p:nvPr/>
        </p:nvGraphicFramePr>
        <p:xfrm>
          <a:off x="1303338" y="2838450"/>
          <a:ext cx="4321175" cy="2754948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 pitchFamily="18" charset="0"/>
                        </a:rPr>
                        <a:t>ＣＰチェッカーＭ </a:t>
                      </a:r>
                      <a:r>
                        <a:rPr kumimoji="0" lang="en-GB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 pitchFamily="18" charset="0"/>
                        </a:rPr>
                        <a:t>BT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　 作業性が悪い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　 装置だと･･･</a:t>
                      </a:r>
                      <a:endParaRPr kumimoji="0" lang="ja-JP" alt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作業効率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約１０</a:t>
                      </a:r>
                      <a:r>
                        <a:rPr kumimoji="0" lang="ja-JP" alt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本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/(</a:t>
                      </a:r>
                      <a:r>
                        <a:rPr kumimoji="0" lang="ja-JP" alt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日･台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)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約５</a:t>
                      </a:r>
                      <a:r>
                        <a:rPr kumimoji="0" lang="ja-JP" alt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本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/(</a:t>
                      </a:r>
                      <a:r>
                        <a:rPr kumimoji="0" lang="ja-JP" alt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日･台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)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使用台数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１台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２台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作業班数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ja-JP" alt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人数</a:t>
                      </a:r>
                      <a:r>
                        <a:rPr kumimoji="0" lang="en-GB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)</a:t>
                      </a:r>
                      <a:endParaRPr kumimoji="0" lang="en-GB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4492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１班（３名）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２班（６名）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労務費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約</a:t>
                      </a:r>
                      <a:r>
                        <a:rPr kumimoji="0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４７０</a:t>
                      </a: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万円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約</a:t>
                      </a:r>
                      <a:r>
                        <a:rPr kumimoji="0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９４０</a:t>
                      </a: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万円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差　額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（基準）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約</a:t>
                      </a:r>
                      <a:r>
                        <a:rPr kumimoji="0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４７０</a:t>
                      </a:r>
                      <a:r>
                        <a:rPr kumimoji="0" lang="ja-JP" alt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明朝" pitchFamily="18" charset="-128"/>
                          <a:ea typeface="HG丸ｺﾞｼｯｸM-PRO" pitchFamily="50" charset="-128"/>
                          <a:cs typeface="Times New Roman" pitchFamily="18" charset="0"/>
                        </a:rPr>
                        <a:t>万円</a:t>
                      </a:r>
                      <a:endParaRPr kumimoji="0" lang="ja-JP" alt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G丸ｺﾞｼｯｸM-PRO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510" name="Rectangle 150"/>
          <p:cNvSpPr>
            <a:spLocks noChangeArrowheads="1"/>
          </p:cNvSpPr>
          <p:nvPr/>
        </p:nvSpPr>
        <p:spPr bwMode="auto">
          <a:xfrm>
            <a:off x="1255713" y="5645150"/>
            <a:ext cx="43767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indent="63500"/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（試算条件）</a:t>
            </a:r>
          </a:p>
          <a:p>
            <a:pPr indent="63500" eaLnBrk="0" hangingPunct="0">
              <a:buClrTx/>
              <a:buSzTx/>
              <a:buFontTx/>
              <a:buNone/>
            </a:pP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工　　期：６ヶ月のうち、データ処理のための</a:t>
            </a:r>
            <a:r>
              <a:rPr lang="en-US" altLang="ja-JP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1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ヶ月を除いた</a:t>
            </a:r>
            <a:r>
              <a:rPr lang="en-US" altLang="ja-JP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5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ヶ月で点検。</a:t>
            </a:r>
            <a:r>
              <a:rPr lang="ja-JP" altLang="en-US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/>
            </a:r>
            <a:br>
              <a:rPr lang="ja-JP" altLang="en-US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</a:br>
            <a:r>
              <a:rPr lang="ja-JP" altLang="en-US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　　　　　 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１週間のうち、５日稼動とする。</a:t>
            </a:r>
          </a:p>
          <a:p>
            <a:pPr indent="63500" eaLnBrk="0" hangingPunct="0">
              <a:buClrTx/>
              <a:buSzTx/>
              <a:buFontTx/>
              <a:buNone/>
            </a:pP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作 業 班 ：作業班は、指揮者１名、作業員１名、交通誘導員</a:t>
            </a:r>
            <a:r>
              <a:rPr lang="en-GB" altLang="ja-JP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1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名の計３名で構成。</a:t>
            </a:r>
          </a:p>
          <a:p>
            <a:pPr indent="63500" eaLnBrk="0" hangingPunct="0">
              <a:buClrTx/>
              <a:buSzTx/>
              <a:buFontTx/>
              <a:buNone/>
            </a:pP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労 務 費 ：平成</a:t>
            </a:r>
            <a:r>
              <a:rPr lang="en-US" altLang="ja-JP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25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年度公共工事設計労務費単価（普通作業員）の全国平均値</a:t>
            </a:r>
          </a:p>
          <a:p>
            <a:pPr indent="63500" eaLnBrk="0" hangingPunct="0">
              <a:buClrTx/>
              <a:buSzTx/>
              <a:buFontTx/>
              <a:buNone/>
            </a:pP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　　　　    </a:t>
            </a:r>
            <a:r>
              <a:rPr lang="en-US" altLang="ja-JP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\14,619</a:t>
            </a:r>
            <a:r>
              <a:rPr lang="ja-JP" altLang="en-GB" sz="9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を使用。</a:t>
            </a:r>
          </a:p>
        </p:txBody>
      </p:sp>
      <p:sp>
        <p:nvSpPr>
          <p:cNvPr id="15540" name="Rectangle 180"/>
          <p:cNvSpPr>
            <a:spLocks noChangeArrowheads="1"/>
          </p:cNvSpPr>
          <p:nvPr/>
        </p:nvSpPr>
        <p:spPr bwMode="auto">
          <a:xfrm>
            <a:off x="890588" y="2016125"/>
            <a:ext cx="5010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indent="139700"/>
            <a:r>
              <a:rPr lang="ja-JP" altLang="en-GB" sz="1200">
                <a:solidFill>
                  <a:srgbClr val="000000"/>
                </a:solidFill>
                <a:latin typeface="ＭＳ Ｐ明朝" pitchFamily="18" charset="-128"/>
                <a:ea typeface="HG丸ｺﾞｼｯｸM-PRO" pitchFamily="50" charset="-128"/>
                <a:cs typeface="Times New Roman" pitchFamily="18" charset="0"/>
              </a:rPr>
              <a:t>　例えば、コンクリート製信号柱</a:t>
            </a:r>
            <a:r>
              <a:rPr lang="en-US" altLang="ja-JP" sz="12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1000</a:t>
            </a:r>
            <a:r>
              <a:rPr lang="ja-JP" altLang="en-GB" sz="1200">
                <a:solidFill>
                  <a:srgbClr val="000000"/>
                </a:solidFill>
                <a:latin typeface="ＭＳ Ｐ明朝" pitchFamily="18" charset="-128"/>
                <a:ea typeface="HG丸ｺﾞｼｯｸM-PRO" pitchFamily="50" charset="-128"/>
                <a:cs typeface="Times New Roman" pitchFamily="18" charset="0"/>
              </a:rPr>
              <a:t>本を工期６ヶ月で点検する場合</a:t>
            </a:r>
          </a:p>
          <a:p>
            <a:pPr indent="139700"/>
            <a:r>
              <a:rPr lang="ja-JP" altLang="en-GB" sz="1200">
                <a:solidFill>
                  <a:srgbClr val="000000"/>
                </a:solidFill>
                <a:latin typeface="ＭＳ Ｐ明朝" pitchFamily="18" charset="-128"/>
                <a:ea typeface="HG丸ｺﾞｼｯｸM-PRO" pitchFamily="50" charset="-128"/>
                <a:cs typeface="Times New Roman" pitchFamily="18" charset="0"/>
              </a:rPr>
              <a:t>それに要する労務費を試算すると･･･。</a:t>
            </a:r>
          </a:p>
        </p:txBody>
      </p:sp>
      <p:sp>
        <p:nvSpPr>
          <p:cNvPr id="15568" name="Rectangle 208"/>
          <p:cNvSpPr>
            <a:spLocks noChangeArrowheads="1"/>
          </p:cNvSpPr>
          <p:nvPr/>
        </p:nvSpPr>
        <p:spPr bwMode="auto">
          <a:xfrm>
            <a:off x="2574925" y="2560638"/>
            <a:ext cx="170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ja-JP" altLang="en-GB" sz="1200">
                <a:solidFill>
                  <a:srgbClr val="000000"/>
                </a:solidFill>
                <a:latin typeface="ＭＳ Ｐ明朝" pitchFamily="18" charset="-128"/>
                <a:ea typeface="HG丸ｺﾞｼｯｸM-PRO" pitchFamily="50" charset="-128"/>
                <a:cs typeface="Times New Roman" pitchFamily="18" charset="0"/>
              </a:rPr>
              <a:t>（参考）労務費試算例</a:t>
            </a:r>
          </a:p>
        </p:txBody>
      </p:sp>
      <p:grpSp>
        <p:nvGrpSpPr>
          <p:cNvPr id="15559" name="Group 199"/>
          <p:cNvGrpSpPr>
            <a:grpSpLocks/>
          </p:cNvGrpSpPr>
          <p:nvPr/>
        </p:nvGrpSpPr>
        <p:grpSpPr bwMode="auto">
          <a:xfrm>
            <a:off x="1228725" y="6907213"/>
            <a:ext cx="1530350" cy="1430337"/>
            <a:chOff x="527" y="4345"/>
            <a:chExt cx="1205" cy="1126"/>
          </a:xfrm>
        </p:grpSpPr>
        <p:pic>
          <p:nvPicPr>
            <p:cNvPr id="15546" name="Picture 18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" y="4345"/>
              <a:ext cx="1205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558" name="Group 198"/>
            <p:cNvGrpSpPr>
              <a:grpSpLocks/>
            </p:cNvGrpSpPr>
            <p:nvPr/>
          </p:nvGrpSpPr>
          <p:grpSpPr bwMode="auto">
            <a:xfrm>
              <a:off x="900" y="4504"/>
              <a:ext cx="102" cy="102"/>
              <a:chOff x="900" y="4504"/>
              <a:chExt cx="102" cy="102"/>
            </a:xfrm>
          </p:grpSpPr>
          <p:sp>
            <p:nvSpPr>
              <p:cNvPr id="15548" name="Oval 188"/>
              <p:cNvSpPr>
                <a:spLocks noChangeAspect="1" noChangeArrowheads="1"/>
              </p:cNvSpPr>
              <p:nvPr/>
            </p:nvSpPr>
            <p:spPr bwMode="auto">
              <a:xfrm>
                <a:off x="900" y="4504"/>
                <a:ext cx="102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15549" name="Picture 189" descr="総研ロゴ極小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2" y="4516"/>
                <a:ext cx="78" cy="7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616" name="Rectangle 256"/>
          <p:cNvSpPr>
            <a:spLocks noChangeArrowheads="1"/>
          </p:cNvSpPr>
          <p:nvPr/>
        </p:nvSpPr>
        <p:spPr bwMode="auto">
          <a:xfrm>
            <a:off x="1244600" y="8332788"/>
            <a:ext cx="4481513" cy="110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CP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チェッカー</a:t>
            </a:r>
            <a:r>
              <a:rPr lang="en-US" altLang="ja-JP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M BT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をお使い頂くことにより、</a:t>
            </a: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正確、迅速、低コスト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で、皆様の日々の</a:t>
            </a:r>
            <a:r>
              <a:rPr lang="ja-JP" altLang="en-US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安全</a:t>
            </a:r>
            <a:r>
              <a:rPr lang="ja-JP" altLang="en-US" sz="140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点検業務に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お役に立てることを約束いたします。</a:t>
            </a:r>
            <a:endParaRPr lang="en-US" altLang="ja-JP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5618" name="Group 258"/>
          <p:cNvGrpSpPr>
            <a:grpSpLocks/>
          </p:cNvGrpSpPr>
          <p:nvPr/>
        </p:nvGrpSpPr>
        <p:grpSpPr bwMode="auto">
          <a:xfrm>
            <a:off x="996950" y="7358063"/>
            <a:ext cx="396875" cy="1130300"/>
            <a:chOff x="618" y="4647"/>
            <a:chExt cx="250" cy="712"/>
          </a:xfrm>
        </p:grpSpPr>
        <p:pic>
          <p:nvPicPr>
            <p:cNvPr id="15613" name="Picture 253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8000"/>
            </a:blip>
            <a:srcRect/>
            <a:stretch>
              <a:fillRect/>
            </a:stretch>
          </p:blipFill>
          <p:spPr bwMode="auto">
            <a:xfrm rot="3396686">
              <a:off x="387" y="4878"/>
              <a:ext cx="7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557" name="Picture 19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" y="5009"/>
              <a:ext cx="11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543" name="AutoShape 183"/>
          <p:cNvSpPr>
            <a:spLocks noChangeArrowheads="1"/>
          </p:cNvSpPr>
          <p:nvPr/>
        </p:nvSpPr>
        <p:spPr bwMode="auto">
          <a:xfrm>
            <a:off x="2817813" y="6670675"/>
            <a:ext cx="3132137" cy="1019175"/>
          </a:xfrm>
          <a:prstGeom prst="wedgeRoundRectCallout">
            <a:avLst>
              <a:gd name="adj1" fmla="val -53194"/>
              <a:gd name="adj2" fmla="val 67602"/>
              <a:gd name="adj3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GB" sz="1400">
                <a:solidFill>
                  <a:srgbClr val="000000"/>
                </a:solidFill>
                <a:ea typeface="HG丸ｺﾞｼｯｸM-PRO" pitchFamily="50" charset="-128"/>
              </a:rPr>
              <a:t>わずか６ヶ月の点検業務でも</a:t>
            </a:r>
          </a:p>
          <a:p>
            <a:r>
              <a:rPr lang="ja-JP" altLang="en-GB" sz="1400">
                <a:solidFill>
                  <a:srgbClr val="000000"/>
                </a:solidFill>
                <a:ea typeface="HG丸ｺﾞｼｯｸM-PRO" pitchFamily="50" charset="-128"/>
              </a:rPr>
              <a:t>作業性が悪いと、</a:t>
            </a:r>
            <a:r>
              <a:rPr lang="ja-JP" altLang="en-GB" sz="1400">
                <a:solidFill>
                  <a:srgbClr val="FF0000"/>
                </a:solidFill>
                <a:ea typeface="HG丸ｺﾞｼｯｸM-PRO" pitchFamily="50" charset="-128"/>
              </a:rPr>
              <a:t>約４７０万円</a:t>
            </a:r>
          </a:p>
          <a:p>
            <a:r>
              <a:rPr lang="ja-JP" altLang="en-GB" sz="1400">
                <a:solidFill>
                  <a:srgbClr val="000000"/>
                </a:solidFill>
                <a:ea typeface="HG丸ｺﾞｼｯｸM-PRO" pitchFamily="50" charset="-128"/>
              </a:rPr>
              <a:t>の労務費が余計にかかってしまう</a:t>
            </a:r>
          </a:p>
          <a:p>
            <a:r>
              <a:rPr lang="ja-JP" altLang="en-GB" sz="1400">
                <a:solidFill>
                  <a:srgbClr val="000000"/>
                </a:solidFill>
                <a:ea typeface="HG丸ｺﾞｼｯｸM-PRO" pitchFamily="50" charset="-128"/>
              </a:rPr>
              <a:t>可能性があります。</a:t>
            </a:r>
            <a:endParaRPr lang="ja-JP" altLang="en-US" sz="1400">
              <a:solidFill>
                <a:srgbClr val="000000"/>
              </a:solidFill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454</Words>
  <Application>Microsoft Office PowerPoint</Application>
  <PresentationFormat>ユーザー設定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HGSｺﾞｼｯｸE</vt:lpstr>
      <vt:lpstr>HG丸ｺﾞｼｯｸM-PRO</vt:lpstr>
      <vt:lpstr>ＭＳ Ｐゴシック</vt:lpstr>
      <vt:lpstr>ＭＳ Ｐ明朝</vt:lpstr>
      <vt:lpstr>Arial</vt:lpstr>
      <vt:lpstr>Times New Roman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Mgenkou</dc:title>
  <dc:subject>橋梁と基礎201211月号広告原稿</dc:subject>
  <dc:creator>MKimu</dc:creator>
  <cp:lastModifiedBy>内田 徹</cp:lastModifiedBy>
  <cp:revision>84</cp:revision>
  <cp:lastPrinted>2013-07-09T08:24:00Z</cp:lastPrinted>
  <dcterms:created xsi:type="dcterms:W3CDTF">2012-09-13T05:05:28Z</dcterms:created>
  <dcterms:modified xsi:type="dcterms:W3CDTF">2022-09-14T07:34:49Z</dcterms:modified>
</cp:coreProperties>
</file>